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2"/>
  </p:notesMasterIdLst>
  <p:handoutMasterIdLst>
    <p:handoutMasterId r:id="rId53"/>
  </p:handoutMasterIdLst>
  <p:sldIdLst>
    <p:sldId id="268" r:id="rId10"/>
    <p:sldId id="328" r:id="rId11"/>
    <p:sldId id="274" r:id="rId12"/>
    <p:sldId id="341" r:id="rId13"/>
    <p:sldId id="277" r:id="rId14"/>
    <p:sldId id="343" r:id="rId15"/>
    <p:sldId id="279" r:id="rId16"/>
    <p:sldId id="280" r:id="rId17"/>
    <p:sldId id="344" r:id="rId18"/>
    <p:sldId id="346" r:id="rId19"/>
    <p:sldId id="350" r:id="rId20"/>
    <p:sldId id="347" r:id="rId21"/>
    <p:sldId id="351" r:id="rId22"/>
    <p:sldId id="284" r:id="rId23"/>
    <p:sldId id="285" r:id="rId24"/>
    <p:sldId id="286" r:id="rId25"/>
    <p:sldId id="348" r:id="rId26"/>
    <p:sldId id="288" r:id="rId27"/>
    <p:sldId id="315" r:id="rId28"/>
    <p:sldId id="314" r:id="rId29"/>
    <p:sldId id="325" r:id="rId30"/>
    <p:sldId id="318" r:id="rId31"/>
    <p:sldId id="330" r:id="rId32"/>
    <p:sldId id="331" r:id="rId33"/>
    <p:sldId id="321" r:id="rId34"/>
    <p:sldId id="316" r:id="rId35"/>
    <p:sldId id="338" r:id="rId36"/>
    <p:sldId id="339" r:id="rId37"/>
    <p:sldId id="352" r:id="rId38"/>
    <p:sldId id="353" r:id="rId39"/>
    <p:sldId id="340" r:id="rId40"/>
    <p:sldId id="323" r:id="rId41"/>
    <p:sldId id="336" r:id="rId42"/>
    <p:sldId id="271" r:id="rId43"/>
    <p:sldId id="349" r:id="rId44"/>
    <p:sldId id="335" r:id="rId45"/>
    <p:sldId id="289" r:id="rId46"/>
    <p:sldId id="294" r:id="rId47"/>
    <p:sldId id="298" r:id="rId48"/>
    <p:sldId id="299" r:id="rId49"/>
    <p:sldId id="327" r:id="rId50"/>
    <p:sldId id="329" r:id="rId5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ACE"/>
    <a:srgbClr val="B4EEC3"/>
    <a:srgbClr val="BAC5E8"/>
    <a:srgbClr val="EAD6B8"/>
    <a:srgbClr val="F44336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 autoAdjust="0"/>
    <p:restoredTop sz="95246" autoAdjust="0"/>
  </p:normalViewPr>
  <p:slideViewPr>
    <p:cSldViewPr snapToObjects="1">
      <p:cViewPr varScale="1">
        <p:scale>
          <a:sx n="156" d="100"/>
          <a:sy n="156" d="100"/>
        </p:scale>
        <p:origin x="960" y="15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19.02.2020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19.02.2020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skim over the application</a:t>
            </a:r>
            <a:r>
              <a:rPr lang="en-US" baseline="0" dirty="0" smtClean="0"/>
              <a:t>s quickly with the desired properties. E.g., e-voting and crypto currency wallets require both integrity and confidentiality. Smart home, medical devices and industrial control systems requires integrity.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the trusted path. Local and remote versions. End points are trusted entities. For local trusted path, we need a trusted endpoint, a trusted software or a TEE enclave can serve the purpose. However for the remote trusted path, this is not require. However, in literature, usage of hypervisor, TEE is common as a trusted anchor on the local host while constructing trusted path to a remote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Absence of the support for the mouse pointer may seem like a functional limitation</a:t>
            </a:r>
            <a:r>
              <a:rPr lang="en-US" baseline="0" dirty="0" smtClean="0"/>
              <a:t> but in creates security problem. .. &lt;&lt;Explain the early form submission attack briefly&gt;&gt;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eg"/><Relationship Id="rId5" Type="http://schemas.openxmlformats.org/officeDocument/2006/relationships/image" Target="../media/image55.jpg"/><Relationship Id="rId4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606719" y="2819400"/>
            <a:ext cx="1524000" cy="1524000"/>
          </a:xfrm>
          <a:prstGeom prst="ellipse">
            <a:avLst/>
          </a:prstGeom>
          <a:solidFill>
            <a:srgbClr val="EAD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471948" y="3370095"/>
            <a:ext cx="469016" cy="43861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655817" y="2807638"/>
            <a:ext cx="1524000" cy="1524000"/>
          </a:xfrm>
          <a:prstGeom prst="ellipse">
            <a:avLst/>
          </a:prstGeom>
          <a:solidFill>
            <a:srgbClr val="BA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569788" y="3162173"/>
            <a:ext cx="535093" cy="4386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69" y="3649292"/>
            <a:ext cx="609295" cy="609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3" y="3298401"/>
            <a:ext cx="482693" cy="482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22" y="3118096"/>
            <a:ext cx="482693" cy="482693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6704915" y="2807638"/>
            <a:ext cx="1524000" cy="1524000"/>
          </a:xfrm>
          <a:prstGeom prst="ellipse">
            <a:avLst/>
          </a:prstGeom>
          <a:solidFill>
            <a:srgbClr val="B4E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15" y="3162173"/>
            <a:ext cx="914095" cy="91409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9751219" y="2807638"/>
            <a:ext cx="1524000" cy="1524000"/>
          </a:xfrm>
          <a:prstGeom prst="ellipse">
            <a:avLst/>
          </a:prstGeom>
          <a:solidFill>
            <a:srgbClr val="DDE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47" y="3288057"/>
            <a:ext cx="598143" cy="5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13813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40153" y="1886978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19834" y="1823610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0519" y="2715537"/>
            <a:ext cx="1615914" cy="610914"/>
            <a:chOff x="4740211" y="5688707"/>
            <a:chExt cx="1615914" cy="610914"/>
          </a:xfrm>
        </p:grpSpPr>
        <p:sp>
          <p:nvSpPr>
            <p:cNvPr id="53" name="Rounded Rectangle 52"/>
            <p:cNvSpPr/>
            <p:nvPr/>
          </p:nvSpPr>
          <p:spPr>
            <a:xfrm>
              <a:off x="4740211" y="568870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4811104" y="5761969"/>
              <a:ext cx="666168" cy="47104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5719536" y="5768253"/>
              <a:ext cx="579243" cy="464756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2656007" y="2555689"/>
            <a:ext cx="1283492" cy="93060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2187397" y="2786785"/>
            <a:ext cx="454437" cy="4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65" grpId="0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</a:p>
          <a:p>
            <a:pPr lvl="1"/>
            <a:r>
              <a:rPr lang="en-US" dirty="0" smtClean="0"/>
              <a:t>Highlight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  <a:endParaRPr lang="en-US" dirty="0" smtClean="0"/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marL="361950" lvl="1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7092" y="3276599"/>
            <a:ext cx="10028558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588" y="3276599"/>
            <a:ext cx="761207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8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9619" y="35814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1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95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7238" cy="42672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648200"/>
            <a:ext cx="12187238" cy="2209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8218" y="4267200"/>
            <a:ext cx="7387431" cy="381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588" y="4267200"/>
            <a:ext cx="761207" cy="381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9619" y="4255640"/>
            <a:ext cx="403701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09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54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95" y="2579054"/>
            <a:ext cx="5453359" cy="29073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37700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4489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3015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7892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314343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357728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808290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9619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7154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41377" y="4492720"/>
            <a:ext cx="5434778" cy="959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67897" y="55727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85350" y="598145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3850" y="12305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Relay to the host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08290" y="12305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Overlay generator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10477" y="169760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en-US" dirty="0" err="1" smtClean="0">
                <a:solidFill>
                  <a:srgbClr val="FF0000"/>
                </a:solidFill>
              </a:rPr>
              <a:t>hdmi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10477" y="220972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10477" y="26403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relay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1449388" y="2819400"/>
            <a:ext cx="7696200" cy="9434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1445417" y="1447800"/>
            <a:ext cx="7696202" cy="136280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" y="4403726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98" y="4403726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19" y="4615648"/>
            <a:ext cx="570223" cy="950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81" y="4375152"/>
            <a:ext cx="1905000" cy="190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4503" y="3427193"/>
            <a:ext cx="42634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pic>
        <p:nvPicPr>
          <p:cNvPr id="19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38" y="1369445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389019" y="4019450"/>
            <a:ext cx="2023311" cy="1615827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Android Protected Confirmation</a:t>
            </a:r>
          </a:p>
          <a:p>
            <a:pPr lvl="0">
              <a:defRPr/>
            </a:pP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You are going to program </a:t>
            </a: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Heart beat 75 </a:t>
            </a: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sz="1100" kern="0" dirty="0" err="1" smtClean="0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sz="1100" kern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sz="1100" kern="0" dirty="0" err="1" smtClean="0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sz="1100" kern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sz="1100" kern="0" dirty="0" err="1" smtClean="0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sz="1100" kern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And mode ……</a:t>
            </a: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259013" y="1971661"/>
            <a:ext cx="3539206" cy="3824517"/>
            <a:chOff x="1259013" y="1971661"/>
            <a:chExt cx="3539206" cy="3824517"/>
          </a:xfrm>
        </p:grpSpPr>
        <p:sp>
          <p:nvSpPr>
            <p:cNvPr id="23" name="Rounded Rectangle 22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>
              <a:stCxn id="49" idx="3"/>
              <a:endCxn id="50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0" idx="3"/>
          </p:cNvCxnSpPr>
          <p:nvPr/>
        </p:nvCxnSpPr>
        <p:spPr>
          <a:xfrm flipV="1">
            <a:off x="6328144" y="2114458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0" idx="3"/>
          </p:cNvCxnSpPr>
          <p:nvPr/>
        </p:nvCxnSpPr>
        <p:spPr>
          <a:xfrm>
            <a:off x="6328144" y="3367076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27203" y="1821945"/>
            <a:ext cx="3539206" cy="3824517"/>
            <a:chOff x="1259013" y="1971661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38952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3430</TotalTime>
  <Words>1370</Words>
  <Application>Microsoft Office PowerPoint</Application>
  <PresentationFormat>Custom</PresentationFormat>
  <Paragraphs>475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Transaction Confirmation Devices: What is bad about it?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Other Trusted Path Solutions</vt:lpstr>
      <vt:lpstr>ProtectIOn: High Level Approach</vt:lpstr>
      <vt:lpstr>Approach Overview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Solution 3: Overlay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245</cp:revision>
  <cp:lastPrinted>2013-06-08T11:22:51Z</cp:lastPrinted>
  <dcterms:created xsi:type="dcterms:W3CDTF">2019-12-03T10:53:56Z</dcterms:created>
  <dcterms:modified xsi:type="dcterms:W3CDTF">2020-02-19T17:48:35Z</dcterms:modified>
</cp:coreProperties>
</file>